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17" r:id="rId3"/>
    <p:sldId id="295" r:id="rId4"/>
    <p:sldId id="257" r:id="rId5"/>
    <p:sldId id="258" r:id="rId6"/>
    <p:sldId id="259" r:id="rId7"/>
    <p:sldId id="260" r:id="rId8"/>
    <p:sldId id="261" r:id="rId9"/>
    <p:sldId id="311" r:id="rId10"/>
    <p:sldId id="323" r:id="rId11"/>
    <p:sldId id="318" r:id="rId12"/>
    <p:sldId id="324" r:id="rId13"/>
    <p:sldId id="292" r:id="rId14"/>
    <p:sldId id="330" r:id="rId15"/>
    <p:sldId id="297" r:id="rId16"/>
    <p:sldId id="305" r:id="rId17"/>
    <p:sldId id="309" r:id="rId18"/>
    <p:sldId id="304" r:id="rId19"/>
    <p:sldId id="298" r:id="rId20"/>
    <p:sldId id="326" r:id="rId21"/>
    <p:sldId id="312" r:id="rId22"/>
    <p:sldId id="313" r:id="rId23"/>
    <p:sldId id="314" r:id="rId24"/>
    <p:sldId id="293" r:id="rId25"/>
    <p:sldId id="294" r:id="rId26"/>
    <p:sldId id="301" r:id="rId27"/>
    <p:sldId id="303" r:id="rId28"/>
    <p:sldId id="302" r:id="rId29"/>
    <p:sldId id="299" r:id="rId30"/>
    <p:sldId id="262" r:id="rId31"/>
    <p:sldId id="270" r:id="rId32"/>
    <p:sldId id="273" r:id="rId33"/>
    <p:sldId id="271" r:id="rId34"/>
    <p:sldId id="272" r:id="rId35"/>
    <p:sldId id="274" r:id="rId36"/>
    <p:sldId id="291" r:id="rId37"/>
    <p:sldId id="277" r:id="rId38"/>
    <p:sldId id="279" r:id="rId39"/>
    <p:sldId id="327" r:id="rId40"/>
    <p:sldId id="328" r:id="rId41"/>
    <p:sldId id="329" r:id="rId42"/>
    <p:sldId id="332" r:id="rId43"/>
    <p:sldId id="280" r:id="rId44"/>
    <p:sldId id="288" r:id="rId45"/>
    <p:sldId id="285" r:id="rId46"/>
    <p:sldId id="286" r:id="rId47"/>
    <p:sldId id="316" r:id="rId48"/>
    <p:sldId id="331" r:id="rId49"/>
    <p:sldId id="290" r:id="rId50"/>
    <p:sldId id="289" r:id="rId51"/>
    <p:sldId id="31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D34F1-C007-4404-AE20-41235005615D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CFE07-462D-4B26-ABFE-1CFA48A97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Goal of this presentation is to convince the South</a:t>
            </a:r>
            <a:r>
              <a:rPr lang="en-US" baseline="0" dirty="0" smtClean="0"/>
              <a:t> Lake Tahoe City Council to approve the adoption of Appendix AF of the International Residential Code to our Building Codes,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basic reasons are that 1.) Radon causes lung cancer; 2.) We have a lot of it here; and 3.) It is easy to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FE07-462D-4B26-ABFE-1CFA48A97D1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B7E2-D7B9-4A31-9C51-DC1183656502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6915-095F-4593-9B67-13F07A46B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B7E2-D7B9-4A31-9C51-DC1183656502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6915-095F-4593-9B67-13F07A46B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B7E2-D7B9-4A31-9C51-DC1183656502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6915-095F-4593-9B67-13F07A46B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B7E2-D7B9-4A31-9C51-DC1183656502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6915-095F-4593-9B67-13F07A46B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B7E2-D7B9-4A31-9C51-DC1183656502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6915-095F-4593-9B67-13F07A46B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B7E2-D7B9-4A31-9C51-DC1183656502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6915-095F-4593-9B67-13F07A46B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B7E2-D7B9-4A31-9C51-DC1183656502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6915-095F-4593-9B67-13F07A46B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B7E2-D7B9-4A31-9C51-DC1183656502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6915-095F-4593-9B67-13F07A46B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B7E2-D7B9-4A31-9C51-DC1183656502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6915-095F-4593-9B67-13F07A46B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B7E2-D7B9-4A31-9C51-DC1183656502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6915-095F-4593-9B67-13F07A46B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B7E2-D7B9-4A31-9C51-DC1183656502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A6915-095F-4593-9B67-13F07A46B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5B7E2-D7B9-4A31-9C51-DC1183656502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6915-095F-4593-9B67-13F07A46B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924050"/>
          </a:xfrm>
        </p:spPr>
        <p:txBody>
          <a:bodyPr>
            <a:normAutofit/>
          </a:bodyPr>
          <a:lstStyle/>
          <a:p>
            <a:r>
              <a:rPr lang="en-US" dirty="0" smtClean="0"/>
              <a:t>Build Radon Out:</a:t>
            </a:r>
            <a:br>
              <a:rPr lang="en-US" dirty="0" smtClean="0"/>
            </a:br>
            <a:r>
              <a:rPr lang="en-US" dirty="0" smtClean="0"/>
              <a:t>Adopt Appendix AF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City Council South Lake Tahoe </a:t>
            </a:r>
          </a:p>
          <a:p>
            <a:r>
              <a:rPr lang="en-US" dirty="0" smtClean="0"/>
              <a:t>November 5, 2024  </a:t>
            </a:r>
            <a:br>
              <a:rPr lang="en-US" dirty="0" smtClean="0"/>
            </a:br>
            <a:r>
              <a:rPr lang="en-US" dirty="0" smtClean="0"/>
              <a:t>by Jeff Miner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2007 Zephyr Cove Elementary School Radon </a:t>
            </a:r>
            <a:endParaRPr lang="en-US" dirty="0"/>
          </a:p>
        </p:txBody>
      </p:sp>
      <p:pic>
        <p:nvPicPr>
          <p:cNvPr id="6" name="Content Placeholder 5" descr="Zephyr-Radon-Tribu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8839" y="1600200"/>
            <a:ext cx="4306321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 Tahoe Radon Study </a:t>
            </a:r>
            <a:endParaRPr lang="en-US" dirty="0"/>
          </a:p>
        </p:txBody>
      </p:sp>
      <p:pic>
        <p:nvPicPr>
          <p:cNvPr id="4" name="Content Placeholder 3" descr="tribune-front-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710770"/>
            <a:ext cx="4038600" cy="495990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LTUSD Tests 450 Classrooms</a:t>
            </a:r>
            <a:endParaRPr lang="en-US" dirty="0"/>
          </a:p>
        </p:txBody>
      </p:sp>
      <p:pic>
        <p:nvPicPr>
          <p:cNvPr id="4" name="Content Placeholder 3" descr="LTUSD-tests-classroo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418500" cy="5257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USFS Supervisor’s Building</a:t>
            </a:r>
            <a:endParaRPr lang="en-US" dirty="0"/>
          </a:p>
        </p:txBody>
      </p:sp>
      <p:pic>
        <p:nvPicPr>
          <p:cNvPr id="6" name="Content Placeholder 5" descr="USFS-ex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7010400" cy="5257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USFS Lobby</a:t>
            </a:r>
            <a:endParaRPr lang="en-US" dirty="0"/>
          </a:p>
        </p:txBody>
      </p:sp>
      <p:pic>
        <p:nvPicPr>
          <p:cNvPr id="4" name="Content Placeholder 3" descr="USFS-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447800"/>
            <a:ext cx="3942118" cy="52578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SLT City Council </a:t>
            </a:r>
            <a:endParaRPr lang="en-US" dirty="0"/>
          </a:p>
        </p:txBody>
      </p:sp>
      <p:pic>
        <p:nvPicPr>
          <p:cNvPr id="4" name="Content Placeholder 3" descr="SLT-City-Council-2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9405" y="1295400"/>
            <a:ext cx="7857507" cy="5334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2010 El Dorado County</a:t>
            </a:r>
            <a:br>
              <a:rPr lang="en-US" dirty="0" smtClean="0"/>
            </a:br>
            <a:r>
              <a:rPr lang="en-US" dirty="0" smtClean="0"/>
              <a:t>Board of Supervisors </a:t>
            </a:r>
            <a:endParaRPr lang="en-US" dirty="0"/>
          </a:p>
        </p:txBody>
      </p:sp>
      <p:pic>
        <p:nvPicPr>
          <p:cNvPr id="4" name="Content Placeholder 3" descr="El-Dorado-County-Bd-of-Su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455" y="2133600"/>
            <a:ext cx="8681706" cy="38862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 Davis TERC Lecture 2007</a:t>
            </a:r>
            <a:endParaRPr lang="en-US" dirty="0"/>
          </a:p>
        </p:txBody>
      </p:sp>
      <p:pic>
        <p:nvPicPr>
          <p:cNvPr id="4" name="Content Placeholder 3" descr="UC-Davis-TERC-Le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46762"/>
            <a:ext cx="6041313" cy="54588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Sierra Club 2010</a:t>
            </a:r>
            <a:endParaRPr lang="en-US" dirty="0"/>
          </a:p>
        </p:txBody>
      </p:sp>
      <p:pic>
        <p:nvPicPr>
          <p:cNvPr id="4" name="Content Placeholder 3" descr="Sierra-Club-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8480655" cy="5257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SLT Cancer League </a:t>
            </a:r>
            <a:endParaRPr lang="en-US" dirty="0"/>
          </a:p>
        </p:txBody>
      </p:sp>
      <p:pic>
        <p:nvPicPr>
          <p:cNvPr id="6" name="Content Placeholder 5" descr="LT-Cancer-League-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9249" y="1371600"/>
            <a:ext cx="7648575" cy="5334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 AF of IRC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3581399"/>
          </a:xfrm>
        </p:spPr>
        <p:txBody>
          <a:bodyPr/>
          <a:lstStyle/>
          <a:p>
            <a:r>
              <a:rPr lang="en-US" dirty="0" smtClean="0"/>
              <a:t>Requires RRNC - Radon Resistant New Construction techniques on all new 1 and 2 family residential construction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Requires Radon Testing as part of final inspection.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 </a:t>
            </a:r>
            <a:r>
              <a:rPr lang="en-US" dirty="0" err="1" smtClean="0"/>
              <a:t>PineWild</a:t>
            </a:r>
            <a:r>
              <a:rPr lang="en-US" dirty="0" smtClean="0"/>
              <a:t> Condominiums</a:t>
            </a:r>
            <a:endParaRPr lang="en-US" dirty="0"/>
          </a:p>
        </p:txBody>
      </p:sp>
      <p:pic>
        <p:nvPicPr>
          <p:cNvPr id="4" name="Content Placeholder 3" descr="Pine-Wild-Condominiu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8134" y="1524000"/>
            <a:ext cx="7882466" cy="4800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2019 Barton Patient and Family</a:t>
            </a:r>
            <a:br>
              <a:rPr lang="en-US" dirty="0" smtClean="0"/>
            </a:br>
            <a:r>
              <a:rPr lang="en-US" dirty="0" smtClean="0"/>
              <a:t> Advisory Council</a:t>
            </a:r>
            <a:endParaRPr lang="en-US" dirty="0"/>
          </a:p>
        </p:txBody>
      </p:sp>
      <p:pic>
        <p:nvPicPr>
          <p:cNvPr id="4" name="Content Placeholder 3" descr="Tahoe-newborn-radon-orig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600200"/>
            <a:ext cx="2193613" cy="509445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Barton Newborn Radon Program</a:t>
            </a:r>
            <a:endParaRPr lang="en-US" dirty="0"/>
          </a:p>
        </p:txBody>
      </p:sp>
      <p:pic>
        <p:nvPicPr>
          <p:cNvPr id="4" name="Content Placeholder 3" descr="Newborn-draft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335246"/>
            <a:ext cx="6967872" cy="544655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Barton Newborn Radon Program</a:t>
            </a:r>
            <a:endParaRPr lang="en-US" dirty="0"/>
          </a:p>
        </p:txBody>
      </p:sp>
      <p:pic>
        <p:nvPicPr>
          <p:cNvPr id="4" name="Content Placeholder 3" descr="Newborn-draft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1" y="1307434"/>
            <a:ext cx="6823034" cy="532196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Sugar Pine Village </a:t>
            </a:r>
            <a:br>
              <a:rPr lang="en-US" dirty="0" smtClean="0"/>
            </a:br>
            <a:r>
              <a:rPr lang="en-US" dirty="0" smtClean="0"/>
              <a:t>SLT Work Force Housing</a:t>
            </a:r>
            <a:endParaRPr lang="en-US" dirty="0"/>
          </a:p>
        </p:txBody>
      </p:sp>
      <p:pic>
        <p:nvPicPr>
          <p:cNvPr id="4" name="Content Placeholder 3" descr="Sugar-Pine-Vill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5383" y="1600200"/>
            <a:ext cx="5793233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LTCC Student Dorms</a:t>
            </a:r>
            <a:endParaRPr lang="en-US" dirty="0"/>
          </a:p>
        </p:txBody>
      </p:sp>
      <p:pic>
        <p:nvPicPr>
          <p:cNvPr id="4" name="Content Placeholder 3" descr="LTCC-Dor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97932"/>
            <a:ext cx="8229600" cy="353049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Radon Map by County 1980</a:t>
            </a:r>
            <a:endParaRPr lang="en-US" dirty="0"/>
          </a:p>
        </p:txBody>
      </p:sp>
      <p:pic>
        <p:nvPicPr>
          <p:cNvPr id="4" name="Content Placeholder 3" descr="final-radon-zone-map-screensho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1125" y="2153444"/>
            <a:ext cx="6381750" cy="34194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California Radon Map</a:t>
            </a:r>
            <a:endParaRPr lang="en-US" dirty="0"/>
          </a:p>
        </p:txBody>
      </p:sp>
      <p:pic>
        <p:nvPicPr>
          <p:cNvPr id="4" name="Content Placeholder 3" descr="california-radon-hot-spots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6862" y="1219200"/>
            <a:ext cx="4733537" cy="5453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EPA Iowa Radon Map by County</a:t>
            </a:r>
            <a:br>
              <a:rPr lang="en-US" dirty="0" smtClean="0"/>
            </a:br>
            <a:r>
              <a:rPr lang="en-US" dirty="0" smtClean="0"/>
              <a:t>71% of homes above 4 </a:t>
            </a:r>
            <a:r>
              <a:rPr lang="en-US" dirty="0" err="1" smtClean="0"/>
              <a:t>pC</a:t>
            </a:r>
            <a:r>
              <a:rPr lang="en-US" dirty="0" smtClean="0"/>
              <a:t>/L</a:t>
            </a:r>
            <a:endParaRPr lang="en-US" dirty="0"/>
          </a:p>
        </p:txBody>
      </p:sp>
      <p:pic>
        <p:nvPicPr>
          <p:cNvPr id="4" name="Content Placeholder 3" descr="Iowa radon 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07702"/>
            <a:ext cx="7865685" cy="506929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Radon Deaths are in California</a:t>
            </a:r>
            <a:endParaRPr lang="en-US" dirty="0"/>
          </a:p>
        </p:txBody>
      </p:sp>
      <p:pic>
        <p:nvPicPr>
          <p:cNvPr id="4" name="Content Placeholder 3" descr="CA-lung-cancer-death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7034655" cy="526069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Radon At Tahoe</a:t>
            </a:r>
            <a:endParaRPr lang="en-US" dirty="0"/>
          </a:p>
        </p:txBody>
      </p:sp>
      <p:pic>
        <p:nvPicPr>
          <p:cNvPr id="4" name="Content Placeholder 3" descr="Radon-at-Tahoe-web-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295400"/>
            <a:ext cx="4822092" cy="5371519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3352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Lake Tahoe Radon</a:t>
            </a:r>
            <a:br>
              <a:rPr lang="en-US" dirty="0" smtClean="0"/>
            </a:br>
            <a:r>
              <a:rPr lang="en-US" dirty="0" smtClean="0"/>
              <a:t>Potential</a:t>
            </a:r>
            <a:endParaRPr lang="en-US" dirty="0"/>
          </a:p>
        </p:txBody>
      </p:sp>
      <p:pic>
        <p:nvPicPr>
          <p:cNvPr id="4" name="Content Placeholder 3" descr="tahoe-radon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0"/>
            <a:ext cx="4553408" cy="6795961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Palos Verdes Area of LA County</a:t>
            </a:r>
            <a:endParaRPr lang="en-US" dirty="0"/>
          </a:p>
        </p:txBody>
      </p:sp>
      <p:pic>
        <p:nvPicPr>
          <p:cNvPr id="4" name="Content Placeholder 3" descr="Palos-Verdes-map-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60658"/>
            <a:ext cx="6217534" cy="5444942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Cruz County</a:t>
            </a:r>
            <a:endParaRPr lang="en-US" dirty="0"/>
          </a:p>
        </p:txBody>
      </p:sp>
      <p:pic>
        <p:nvPicPr>
          <p:cNvPr id="4" name="Content Placeholder 3" descr="Santa-Cruz-Radon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87" y="1295400"/>
            <a:ext cx="8939813" cy="54864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Santa Barbara County</a:t>
            </a:r>
            <a:endParaRPr lang="en-US" dirty="0"/>
          </a:p>
        </p:txBody>
      </p:sp>
      <p:pic>
        <p:nvPicPr>
          <p:cNvPr id="4" name="Content Placeholder 3" descr="Santa-Barbara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2651" y="1219200"/>
            <a:ext cx="6834549" cy="542761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Ventura County</a:t>
            </a:r>
            <a:endParaRPr lang="en-US" dirty="0"/>
          </a:p>
        </p:txBody>
      </p:sp>
      <p:pic>
        <p:nvPicPr>
          <p:cNvPr id="4" name="Content Placeholder 3" descr="Ventura-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201604"/>
            <a:ext cx="4727321" cy="5503996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Tahoe Area Radon</a:t>
            </a:r>
            <a:endParaRPr lang="en-US" dirty="0"/>
          </a:p>
        </p:txBody>
      </p:sp>
      <p:pic>
        <p:nvPicPr>
          <p:cNvPr id="6" name="Content Placeholder 5" descr="Cal-interactive-radon-map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7239" y="1371600"/>
            <a:ext cx="5274161" cy="535327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 Lake Tahoe</a:t>
            </a:r>
            <a:br>
              <a:rPr lang="en-US" dirty="0" smtClean="0"/>
            </a:br>
            <a:r>
              <a:rPr lang="en-US" dirty="0" smtClean="0"/>
              <a:t>Radon Map</a:t>
            </a:r>
            <a:endParaRPr lang="en-US" dirty="0"/>
          </a:p>
        </p:txBody>
      </p:sp>
      <p:pic>
        <p:nvPicPr>
          <p:cNvPr id="4" name="Content Placeholder 3" descr="Interactive-Radon-S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623938"/>
            <a:ext cx="2971799" cy="5137091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Douglas County Radon Tests by Zip Codes</a:t>
            </a:r>
            <a:endParaRPr lang="en-US" dirty="0"/>
          </a:p>
        </p:txBody>
      </p:sp>
      <p:pic>
        <p:nvPicPr>
          <p:cNvPr id="4" name="Content Placeholder 3" descr="Douglas County Radon Tests by Zip Co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6286024" cy="51054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Radon Tests</a:t>
            </a:r>
            <a:endParaRPr lang="en-US" dirty="0"/>
          </a:p>
        </p:txBody>
      </p:sp>
      <p:pic>
        <p:nvPicPr>
          <p:cNvPr id="4" name="Content Placeholder 3" descr="South-Tahoe-Radon-Ch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5500" y="1143000"/>
            <a:ext cx="6557092" cy="55626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Fix an Existing Building</a:t>
            </a:r>
            <a:br>
              <a:rPr lang="en-US" dirty="0" smtClean="0"/>
            </a:br>
            <a:r>
              <a:rPr lang="en-US" dirty="0" smtClean="0"/>
              <a:t>Barrier Cloth</a:t>
            </a:r>
            <a:endParaRPr lang="en-US" dirty="0"/>
          </a:p>
        </p:txBody>
      </p:sp>
      <p:pic>
        <p:nvPicPr>
          <p:cNvPr id="4" name="Content Placeholder 3" descr="barrier clo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4000"/>
            <a:ext cx="6302127" cy="472360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Radon?</a:t>
            </a:r>
            <a:endParaRPr lang="en-US" dirty="0"/>
          </a:p>
        </p:txBody>
      </p:sp>
      <p:pic>
        <p:nvPicPr>
          <p:cNvPr id="4" name="Content Placeholder 3" descr="What is Rad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584141"/>
            <a:ext cx="9067800" cy="6052644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Radon Fan</a:t>
            </a:r>
            <a:endParaRPr lang="en-US" dirty="0"/>
          </a:p>
        </p:txBody>
      </p:sp>
      <p:pic>
        <p:nvPicPr>
          <p:cNvPr id="4" name="Content Placeholder 3" descr="f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624012"/>
            <a:ext cx="3581400" cy="51482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 Pipe</a:t>
            </a:r>
            <a:endParaRPr lang="en-US" dirty="0"/>
          </a:p>
        </p:txBody>
      </p:sp>
      <p:pic>
        <p:nvPicPr>
          <p:cNvPr id="4" name="Content Placeholder 3" descr="vent pi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493362"/>
            <a:ext cx="3302918" cy="5136038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 Buyers are Not Required to Test</a:t>
            </a:r>
            <a:br>
              <a:rPr lang="en-US" dirty="0" smtClean="0"/>
            </a:br>
            <a:r>
              <a:rPr lang="en-US" dirty="0" smtClean="0"/>
              <a:t>for Radon in “Moderate” Risk Areas</a:t>
            </a:r>
            <a:endParaRPr lang="en-US" dirty="0"/>
          </a:p>
        </p:txBody>
      </p:sp>
      <p:pic>
        <p:nvPicPr>
          <p:cNvPr id="4" name="Content Placeholder 3" descr="Real estate buye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600200"/>
            <a:ext cx="3293708" cy="5088101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Radon Guidelines</a:t>
            </a:r>
            <a:endParaRPr lang="en-US" dirty="0"/>
          </a:p>
        </p:txBody>
      </p:sp>
      <p:pic>
        <p:nvPicPr>
          <p:cNvPr id="4" name="Content Placeholder 3" descr="Build-Radon-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2805" y="1295400"/>
            <a:ext cx="7035534" cy="54102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Drawings</a:t>
            </a:r>
            <a:endParaRPr lang="en-US" dirty="0"/>
          </a:p>
        </p:txBody>
      </p:sp>
      <p:pic>
        <p:nvPicPr>
          <p:cNvPr id="4" name="Content Placeholder 3" descr="Architectural-Draw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8409" y="1219200"/>
            <a:ext cx="6984999" cy="54102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Crawlspace Construction</a:t>
            </a:r>
            <a:endParaRPr lang="en-US" dirty="0"/>
          </a:p>
        </p:txBody>
      </p:sp>
      <p:pic>
        <p:nvPicPr>
          <p:cNvPr id="4" name="Content Placeholder 3" descr="Crawlspace-Construc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235422"/>
            <a:ext cx="5715000" cy="5474502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 Seams of Barrier Cloth</a:t>
            </a:r>
            <a:endParaRPr lang="en-US" dirty="0"/>
          </a:p>
        </p:txBody>
      </p:sp>
      <p:pic>
        <p:nvPicPr>
          <p:cNvPr id="4" name="Content Placeholder 3" descr="Seal-Seams-of-Barrier-Clo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2753" y="1143000"/>
            <a:ext cx="7560218" cy="56388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Radon Standards for Large Buildings</a:t>
            </a:r>
            <a:endParaRPr lang="en-US" dirty="0"/>
          </a:p>
        </p:txBody>
      </p:sp>
      <p:pic>
        <p:nvPicPr>
          <p:cNvPr id="6" name="Content Placeholder 5" descr="Radon-Codes-for-Larg-Bld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95706"/>
            <a:ext cx="8229600" cy="4134951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154 RRNC Cities and Counties</a:t>
            </a:r>
            <a:endParaRPr lang="en-US" dirty="0"/>
          </a:p>
        </p:txBody>
      </p:sp>
      <p:pic>
        <p:nvPicPr>
          <p:cNvPr id="6" name="Content Placeholder 5" descr="List-of-RRNC-Cit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8219508" cy="5105400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Appendix AF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3581399"/>
          </a:xfrm>
        </p:spPr>
        <p:txBody>
          <a:bodyPr/>
          <a:lstStyle/>
          <a:p>
            <a:r>
              <a:rPr lang="en-US" dirty="0" smtClean="0"/>
              <a:t>It requires RRNC - Radon Resistant New Construction on all new residential construction.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It requires Radon Testing as part of final inspection.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Radon Movement</a:t>
            </a:r>
            <a:endParaRPr lang="en-US" dirty="0"/>
          </a:p>
        </p:txBody>
      </p:sp>
      <p:pic>
        <p:nvPicPr>
          <p:cNvPr id="4" name="Content Placeholder 3" descr="Radon-Mov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1155" y="1600200"/>
            <a:ext cx="4761690" cy="4525963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Adopt Appendix AF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Radon is dangerous.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We’ve got a lot of it here.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have a high population.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It’s simple to Build Radon Out.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Testing insures it is working</a:t>
            </a:r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			        Adopt Appendix AF!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Thank You!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 a Hero!  </a:t>
            </a:r>
            <a:br>
              <a:rPr lang="en-US" dirty="0" smtClean="0"/>
            </a:br>
            <a:r>
              <a:rPr lang="en-US" dirty="0" smtClean="0"/>
              <a:t>Adapt Appendix AF!</a:t>
            </a:r>
            <a:endParaRPr lang="en-US" dirty="0"/>
          </a:p>
        </p:txBody>
      </p:sp>
      <p:pic>
        <p:nvPicPr>
          <p:cNvPr id="4" name="Content Placeholder 3" descr="National-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2983" y="1600200"/>
            <a:ext cx="3607462" cy="5105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ck Effec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304800"/>
            <a:ext cx="9030223" cy="60275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haling Rad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47" y="381000"/>
            <a:ext cx="9132753" cy="6096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pha Particl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03" y="381000"/>
            <a:ext cx="9105297" cy="607767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Surgeon General Radon Warning</a:t>
            </a:r>
            <a:br>
              <a:rPr lang="en-US" dirty="0" smtClean="0"/>
            </a:br>
            <a:r>
              <a:rPr lang="en-US" dirty="0" smtClean="0"/>
              <a:t>Class I Carcinogen</a:t>
            </a:r>
            <a:endParaRPr lang="en-US" dirty="0"/>
          </a:p>
        </p:txBody>
      </p:sp>
      <p:pic>
        <p:nvPicPr>
          <p:cNvPr id="4" name="Content Placeholder 3" descr="surgeon-general-warning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447800"/>
            <a:ext cx="3276600" cy="529833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29062</TotalTime>
  <Words>302</Words>
  <Application>Microsoft Office PowerPoint</Application>
  <PresentationFormat>On-screen Show (4:3)</PresentationFormat>
  <Paragraphs>68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Build Radon Out: Adopt Appendix AF </vt:lpstr>
      <vt:lpstr>Appendix AF of IRC</vt:lpstr>
      <vt:lpstr>Radon At Tahoe</vt:lpstr>
      <vt:lpstr>What is Radon?</vt:lpstr>
      <vt:lpstr>Radon Movement</vt:lpstr>
      <vt:lpstr>Slide 6</vt:lpstr>
      <vt:lpstr>Slide 7</vt:lpstr>
      <vt:lpstr>Slide 8</vt:lpstr>
      <vt:lpstr>U.S. Surgeon General Radon Warning Class I Carcinogen</vt:lpstr>
      <vt:lpstr>2007 Zephyr Cove Elementary School Radon </vt:lpstr>
      <vt:lpstr>2006 Tahoe Radon Study </vt:lpstr>
      <vt:lpstr>2007 LTUSD Tests 450 Classrooms</vt:lpstr>
      <vt:lpstr>2008 USFS Supervisor’s Building</vt:lpstr>
      <vt:lpstr>USFS Lobby</vt:lpstr>
      <vt:lpstr>2016 SLT City Council </vt:lpstr>
      <vt:lpstr>2010 El Dorado County Board of Supervisors </vt:lpstr>
      <vt:lpstr>UC Davis TERC Lecture 2007</vt:lpstr>
      <vt:lpstr>Sierra Club 2010</vt:lpstr>
      <vt:lpstr>2015 SLT Cancer League </vt:lpstr>
      <vt:lpstr>2012  PineWild Condominiums</vt:lpstr>
      <vt:lpstr>2019 Barton Patient and Family  Advisory Council</vt:lpstr>
      <vt:lpstr>Barton Newborn Radon Program</vt:lpstr>
      <vt:lpstr>Barton Newborn Radon Program</vt:lpstr>
      <vt:lpstr>Sugar Pine Village  SLT Work Force Housing</vt:lpstr>
      <vt:lpstr>LTCC Student Dorms</vt:lpstr>
      <vt:lpstr>EPA Radon Map by County 1980</vt:lpstr>
      <vt:lpstr>EPA California Radon Map</vt:lpstr>
      <vt:lpstr>EPA Iowa Radon Map by County 71% of homes above 4 pC/L</vt:lpstr>
      <vt:lpstr>Most Radon Deaths are in California</vt:lpstr>
      <vt:lpstr>Lake Tahoe Radon Potential</vt:lpstr>
      <vt:lpstr>Palos Verdes Area of LA County</vt:lpstr>
      <vt:lpstr>Santa Cruz County</vt:lpstr>
      <vt:lpstr>Santa Barbara County</vt:lpstr>
      <vt:lpstr>Ventura County</vt:lpstr>
      <vt:lpstr>Lake Tahoe Area Radon</vt:lpstr>
      <vt:lpstr>South Lake Tahoe Radon Map</vt:lpstr>
      <vt:lpstr>Douglas County Radon Tests by Zip Codes</vt:lpstr>
      <vt:lpstr>Radon Tests</vt:lpstr>
      <vt:lpstr>How To Fix an Existing Building Barrier Cloth</vt:lpstr>
      <vt:lpstr>Radon Fan</vt:lpstr>
      <vt:lpstr>Vent Pipe</vt:lpstr>
      <vt:lpstr>Home Buyers are Not Required to Test for Radon in “Moderate” Risk Areas</vt:lpstr>
      <vt:lpstr>EPA Radon Guidelines</vt:lpstr>
      <vt:lpstr>Architectural Drawings</vt:lpstr>
      <vt:lpstr>Crawlspace Construction</vt:lpstr>
      <vt:lpstr>Seal Seams of Barrier Cloth</vt:lpstr>
      <vt:lpstr>Radon Standards for Large Buildings</vt:lpstr>
      <vt:lpstr>154 RRNC Cities and Counties</vt:lpstr>
      <vt:lpstr>What does Appendix AF do?</vt:lpstr>
      <vt:lpstr>Why Adopt Appendix AF ?</vt:lpstr>
      <vt:lpstr>Be a Hero!   Adapt Appendix AF!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Adopting Appendix AF to Our Building Code</dc:title>
  <dc:creator>Jeff</dc:creator>
  <cp:lastModifiedBy>Jeff</cp:lastModifiedBy>
  <cp:revision>18</cp:revision>
  <dcterms:created xsi:type="dcterms:W3CDTF">2024-09-05T18:31:12Z</dcterms:created>
  <dcterms:modified xsi:type="dcterms:W3CDTF">2025-06-05T01:02:30Z</dcterms:modified>
</cp:coreProperties>
</file>